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5:55.87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5:06:32.085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13.28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15.75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23.89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27.24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36.21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43.08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3:26:46.62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8T05:06:31.97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799BF-6396-4CF3-92E2-9D842E55412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E5BCD-EDB8-4970-9A49-F26D69CAC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4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552431"/>
            <a:ext cx="2221992" cy="344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9549383"/>
            <a:ext cx="1222248" cy="3474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31" y="7104888"/>
            <a:ext cx="323088" cy="5120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5847" y="9698735"/>
            <a:ext cx="850392" cy="58826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704" y="9543288"/>
            <a:ext cx="2026920" cy="73761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7383" y="5105400"/>
            <a:ext cx="79248" cy="9753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11640" y="5096255"/>
            <a:ext cx="27431" cy="2743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38144" y="454151"/>
            <a:ext cx="219455" cy="23469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32792" y="5096255"/>
            <a:ext cx="27431" cy="2743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4704" y="5096255"/>
            <a:ext cx="27432" cy="274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1156" y="49783"/>
            <a:ext cx="404495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7893" y="4711700"/>
            <a:ext cx="10689590" cy="403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y.com/posts/3135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1.png"/><Relationship Id="rId9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0601" y="4424934"/>
            <a:ext cx="5814695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endParaRPr sz="4300" dirty="0">
              <a:latin typeface="Calibri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F4E379-C544-3F9E-EF75-E7CD37D8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2400" y="-20894"/>
            <a:ext cx="18440400" cy="103727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216115-5913-E32C-1D07-A027C2290076}"/>
              </a:ext>
            </a:extLst>
          </p:cNvPr>
          <p:cNvSpPr txBox="1"/>
          <p:nvPr/>
        </p:nvSpPr>
        <p:spPr>
          <a:xfrm>
            <a:off x="10896600" y="3467100"/>
            <a:ext cx="762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Swiggy Business Model &amp; Problem-Solving Deep Dive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84265" y="81533"/>
            <a:ext cx="3152140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endParaRPr sz="3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A3DDE2-DE0B-C818-CFA6-E7B8D184BE3D}"/>
              </a:ext>
            </a:extLst>
          </p:cNvPr>
          <p:cNvSpPr/>
          <p:nvPr/>
        </p:nvSpPr>
        <p:spPr>
          <a:xfrm>
            <a:off x="0" y="9182100"/>
            <a:ext cx="3886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A05D262-A599-816E-C435-097F6D51B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" y="215014"/>
            <a:ext cx="954024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3200" b="1" dirty="0">
                <a:solidFill>
                  <a:schemeClr val="tx1"/>
                </a:solidFill>
                <a:latin typeface="fkGrotesk"/>
              </a:rPr>
              <a:t>Business Model Understanding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3200" b="1" dirty="0">
              <a:solidFill>
                <a:schemeClr val="tx1"/>
              </a:solidFill>
              <a:latin typeface="fkGrotesk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3200" b="1" dirty="0">
              <a:solidFill>
                <a:schemeClr val="tx1"/>
              </a:solidFill>
              <a:latin typeface="fkGrotesk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dirty="0"/>
              <a:t>Swiggy</a:t>
            </a:r>
            <a:r>
              <a:rPr lang="en-US" sz="2400" dirty="0"/>
              <a:t> operates as a hyperlocal, on-demand delivery platform, primarily focusing on connecting users with restaurants, grocery stores, and service providers. The </a:t>
            </a:r>
            <a:r>
              <a:rPr lang="en-US" sz="2400" dirty="0" err="1"/>
              <a:t>companyʼs</a:t>
            </a:r>
            <a:r>
              <a:rPr lang="en-US" sz="2400" dirty="0"/>
              <a:t> evolution has transformed it into a full-stack convenience platform—not just a food delivery app.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kGrotesk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BFAF67-9CE7-9CE6-CDC9-CA3FE335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496" y="-22860"/>
            <a:ext cx="6975504" cy="48428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9DA941-91BC-53BE-FF86-BD54689BB65C}"/>
              </a:ext>
            </a:extLst>
          </p:cNvPr>
          <p:cNvSpPr txBox="1"/>
          <p:nvPr/>
        </p:nvSpPr>
        <p:spPr>
          <a:xfrm>
            <a:off x="198120" y="3743199"/>
            <a:ext cx="464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Revenue Streams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E4D7D-4EB9-5EB4-E923-6EB8B589F3D5}"/>
              </a:ext>
            </a:extLst>
          </p:cNvPr>
          <p:cNvSpPr txBox="1"/>
          <p:nvPr/>
        </p:nvSpPr>
        <p:spPr>
          <a:xfrm>
            <a:off x="914400" y="4494343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Restaurant commissions (15-25% per order) </a:t>
            </a:r>
          </a:p>
          <a:p>
            <a:r>
              <a:rPr lang="en-US" sz="2400" dirty="0"/>
              <a:t>Delivery charges from customers</a:t>
            </a:r>
          </a:p>
          <a:p>
            <a:r>
              <a:rPr lang="en-US" sz="2400" dirty="0"/>
              <a:t>Advertising &amp; promoted listings on the platform Subscription plans (Swiggy One)</a:t>
            </a:r>
          </a:p>
          <a:p>
            <a:r>
              <a:rPr lang="en-US" sz="2400" dirty="0"/>
              <a:t>Grocery delivery (</a:t>
            </a:r>
            <a:r>
              <a:rPr lang="en-US" sz="2400" dirty="0" err="1"/>
              <a:t>Instamart</a:t>
            </a:r>
            <a:r>
              <a:rPr lang="en-US" sz="2400" dirty="0"/>
              <a:t>) </a:t>
            </a:r>
          </a:p>
          <a:p>
            <a:r>
              <a:rPr lang="en-US" sz="2400" dirty="0"/>
              <a:t>Parcel &amp; pickup/drop (Genie) </a:t>
            </a:r>
          </a:p>
          <a:p>
            <a:r>
              <a:rPr lang="en-US" sz="2400" dirty="0"/>
              <a:t>Professional services (via the Pyng app in 2025)</a:t>
            </a:r>
          </a:p>
          <a:p>
            <a:r>
              <a:rPr lang="en-US" sz="2400" dirty="0"/>
              <a:t>B2B partnerships with FMCG and restaurant brands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6B4072-E9F6-EEBA-CA85-D8EBC371F23B}"/>
                  </a:ext>
                </a:extLst>
              </p14:cNvPr>
              <p14:cNvContentPartPr/>
              <p14:nvPr/>
            </p14:nvContentPartPr>
            <p14:xfrm>
              <a:off x="883560" y="4709400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6B4072-E9F6-EEBA-CA85-D8EBC371F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46014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EB27503-F5B1-6E22-42A0-325DEC80EBFB}"/>
                  </a:ext>
                </a:extLst>
              </p14:cNvPr>
              <p14:cNvContentPartPr/>
              <p14:nvPr/>
            </p14:nvContentPartPr>
            <p14:xfrm>
              <a:off x="883560" y="5090280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EB27503-F5B1-6E22-42A0-325DEC80E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49822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4ED90A-83A2-0BEA-0202-E90D4FD04501}"/>
                  </a:ext>
                </a:extLst>
              </p14:cNvPr>
              <p14:cNvContentPartPr/>
              <p14:nvPr/>
            </p14:nvContentPartPr>
            <p14:xfrm>
              <a:off x="883560" y="5486280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4ED90A-83A2-0BEA-0202-E90D4FD045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53782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768E07-405E-B947-2A2C-64151EFF3A68}"/>
                  </a:ext>
                </a:extLst>
              </p14:cNvPr>
              <p14:cNvContentPartPr/>
              <p14:nvPr/>
            </p14:nvContentPartPr>
            <p14:xfrm>
              <a:off x="899400" y="5806680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768E07-405E-B947-2A2C-64151EFF3A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400" y="56986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E01AC2D-317D-9C55-44C2-E6490EF57AC5}"/>
                  </a:ext>
                </a:extLst>
              </p14:cNvPr>
              <p14:cNvContentPartPr/>
              <p14:nvPr/>
            </p14:nvContentPartPr>
            <p14:xfrm>
              <a:off x="899400" y="6187560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E01AC2D-317D-9C55-44C2-E6490EF57A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400" y="60795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AE84C2D-7A96-D560-9D81-22C0FDB7E707}"/>
                  </a:ext>
                </a:extLst>
              </p14:cNvPr>
              <p14:cNvContentPartPr/>
              <p14:nvPr/>
            </p14:nvContentPartPr>
            <p14:xfrm>
              <a:off x="883560" y="6568440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AE84C2D-7A96-D560-9D81-22C0FDB7E7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64604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572938F-FF4C-5787-F668-E74E2B17C4C8}"/>
                  </a:ext>
                </a:extLst>
              </p14:cNvPr>
              <p14:cNvContentPartPr/>
              <p14:nvPr/>
            </p14:nvContentPartPr>
            <p14:xfrm>
              <a:off x="883560" y="6934200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572938F-FF4C-5787-F668-E74E2B17C4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68262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30CC17A-BD88-750B-99E4-1EF7CAB325C7}"/>
                  </a:ext>
                </a:extLst>
              </p14:cNvPr>
              <p14:cNvContentPartPr/>
              <p14:nvPr/>
            </p14:nvContentPartPr>
            <p14:xfrm>
              <a:off x="883560" y="7315080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30CC17A-BD88-750B-99E4-1EF7CAB325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560" y="720708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AAC6C1D-5A01-3FFB-AB5E-8408570E751A}"/>
              </a:ext>
            </a:extLst>
          </p:cNvPr>
          <p:cNvSpPr txBox="1"/>
          <p:nvPr/>
        </p:nvSpPr>
        <p:spPr>
          <a:xfrm>
            <a:off x="228600" y="266700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2. User Research &amp; Problem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F3720-157F-E8EC-EA14-ACD2D4904C06}"/>
              </a:ext>
            </a:extLst>
          </p:cNvPr>
          <p:cNvSpPr txBox="1"/>
          <p:nvPr/>
        </p:nvSpPr>
        <p:spPr>
          <a:xfrm>
            <a:off x="228600" y="1333500"/>
            <a:ext cx="95446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Target User Segment</a:t>
            </a:r>
          </a:p>
          <a:p>
            <a:endParaRPr lang="en-US" sz="2800" b="1" dirty="0"/>
          </a:p>
          <a:p>
            <a:r>
              <a:rPr lang="en-US" sz="2400" dirty="0"/>
              <a:t>    Urban professionals, students, families in metro and Tier-1/2 cities</a:t>
            </a:r>
          </a:p>
          <a:p>
            <a:r>
              <a:rPr lang="en-US" sz="2400" dirty="0"/>
              <a:t>    Tech-savvy, convenience-driven individuals</a:t>
            </a:r>
          </a:p>
          <a:p>
            <a:r>
              <a:rPr lang="en-US" sz="2400" dirty="0"/>
              <a:t>    Those seeking rapid food, grocery, or specialized services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89C15E-968C-5312-0218-C36EB7314EF3}"/>
              </a:ext>
            </a:extLst>
          </p:cNvPr>
          <p:cNvSpPr/>
          <p:nvPr/>
        </p:nvSpPr>
        <p:spPr>
          <a:xfrm>
            <a:off x="396240" y="23241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0A6096-F68C-EB4C-EF84-0C230AE9E5DE}"/>
              </a:ext>
            </a:extLst>
          </p:cNvPr>
          <p:cNvSpPr/>
          <p:nvPr/>
        </p:nvSpPr>
        <p:spPr>
          <a:xfrm>
            <a:off x="396240" y="2666613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97FE0-4F13-B86F-797B-21EB40130A51}"/>
              </a:ext>
            </a:extLst>
          </p:cNvPr>
          <p:cNvSpPr/>
          <p:nvPr/>
        </p:nvSpPr>
        <p:spPr>
          <a:xfrm>
            <a:off x="396240" y="3009126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27096D-813B-5E71-613F-1935C1D296BB}"/>
              </a:ext>
            </a:extLst>
          </p:cNvPr>
          <p:cNvSpPr txBox="1"/>
          <p:nvPr/>
        </p:nvSpPr>
        <p:spPr>
          <a:xfrm>
            <a:off x="226998" y="4327892"/>
            <a:ext cx="1003511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Unmet Needs</a:t>
            </a:r>
          </a:p>
          <a:p>
            <a:endParaRPr lang="en-US" sz="2800" b="1" dirty="0"/>
          </a:p>
          <a:p>
            <a:r>
              <a:rPr lang="en-US" sz="2400" dirty="0"/>
              <a:t>    </a:t>
            </a:r>
            <a:r>
              <a:rPr lang="en-US" sz="2400" b="1" dirty="0"/>
              <a:t>Reliability: </a:t>
            </a:r>
            <a:r>
              <a:rPr lang="en-US" sz="2400" dirty="0"/>
              <a:t>Faster, more accurate delivery times; fewer order mix-ups</a:t>
            </a:r>
          </a:p>
          <a:p>
            <a:r>
              <a:rPr lang="en-US" sz="2400" dirty="0"/>
              <a:t>    </a:t>
            </a:r>
            <a:r>
              <a:rPr lang="en-US" sz="2400" b="1" dirty="0"/>
              <a:t>Transparency</a:t>
            </a:r>
            <a:r>
              <a:rPr lang="en-US" sz="2400" dirty="0"/>
              <a:t>: Real-time order tracking and proactive notifications</a:t>
            </a:r>
          </a:p>
          <a:p>
            <a:r>
              <a:rPr lang="en-US" sz="2400" dirty="0"/>
              <a:t>    </a:t>
            </a:r>
            <a:r>
              <a:rPr lang="en-US" sz="2400" b="1" dirty="0"/>
              <a:t>Personalization: </a:t>
            </a:r>
            <a:r>
              <a:rPr lang="en-US" sz="2400" dirty="0"/>
              <a:t>Context-aware offers, relevant recommendations</a:t>
            </a:r>
          </a:p>
          <a:p>
            <a:r>
              <a:rPr lang="en-US" sz="2400" b="1" dirty="0"/>
              <a:t>    Clarity: </a:t>
            </a:r>
            <a:r>
              <a:rPr lang="en-US" sz="2400" dirty="0"/>
              <a:t>Simpler, less cluttered app UI for expanding services </a:t>
            </a:r>
          </a:p>
          <a:p>
            <a:r>
              <a:rPr lang="en-US" sz="2400" b="1" dirty="0"/>
              <a:t>    Seamless Support: </a:t>
            </a:r>
            <a:r>
              <a:rPr lang="en-US" sz="2400" dirty="0"/>
              <a:t>Fast refunds and helpful customer care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75FB19-B7F8-16F4-8ACE-F1C1AFD291ED}"/>
              </a:ext>
            </a:extLst>
          </p:cNvPr>
          <p:cNvSpPr/>
          <p:nvPr/>
        </p:nvSpPr>
        <p:spPr>
          <a:xfrm>
            <a:off x="396240" y="5282743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A6DC43-1343-671C-1A52-1294B0A33B17}"/>
              </a:ext>
            </a:extLst>
          </p:cNvPr>
          <p:cNvSpPr/>
          <p:nvPr/>
        </p:nvSpPr>
        <p:spPr>
          <a:xfrm>
            <a:off x="396240" y="566110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6D970A-2322-FD1C-5DCF-A99841921E2C}"/>
              </a:ext>
            </a:extLst>
          </p:cNvPr>
          <p:cNvSpPr/>
          <p:nvPr/>
        </p:nvSpPr>
        <p:spPr>
          <a:xfrm>
            <a:off x="396240" y="6025552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6DFDC-BF8F-22E0-5FB6-0A5356AA8E28}"/>
              </a:ext>
            </a:extLst>
          </p:cNvPr>
          <p:cNvSpPr/>
          <p:nvPr/>
        </p:nvSpPr>
        <p:spPr>
          <a:xfrm>
            <a:off x="396240" y="641909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D8D351-B392-9224-9AC4-538C0601EC4E}"/>
              </a:ext>
            </a:extLst>
          </p:cNvPr>
          <p:cNvSpPr/>
          <p:nvPr/>
        </p:nvSpPr>
        <p:spPr>
          <a:xfrm>
            <a:off x="396240" y="681263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3617FC-17A1-E54F-8C02-0CA8A35A9238}"/>
              </a:ext>
            </a:extLst>
          </p:cNvPr>
          <p:cNvSpPr txBox="1"/>
          <p:nvPr/>
        </p:nvSpPr>
        <p:spPr>
          <a:xfrm>
            <a:off x="9773201" y="1363801"/>
            <a:ext cx="83623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User Validation</a:t>
            </a:r>
          </a:p>
          <a:p>
            <a:endParaRPr lang="en-US" sz="2800" b="1" dirty="0"/>
          </a:p>
          <a:p>
            <a:r>
              <a:rPr lang="en-US" sz="2400" b="1" dirty="0"/>
              <a:t>   User interviews &amp; feedback loops: </a:t>
            </a:r>
            <a:r>
              <a:rPr lang="en-US" sz="2400" dirty="0"/>
              <a:t>Regular calls,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sz="2400" dirty="0"/>
              <a:t>   incident reviews, in-app ratings</a:t>
            </a:r>
          </a:p>
          <a:p>
            <a:r>
              <a:rPr lang="en-US" sz="2400" b="1" dirty="0"/>
              <a:t>   Analyzing support tickets, churn triggers: </a:t>
            </a:r>
            <a:r>
              <a:rPr lang="en-US" sz="2400" dirty="0"/>
              <a:t>Missing</a:t>
            </a:r>
          </a:p>
          <a:p>
            <a:r>
              <a:rPr lang="en-US" sz="2400" dirty="0"/>
              <a:t>   items, late deliveries, slow refunds</a:t>
            </a:r>
          </a:p>
          <a:p>
            <a:r>
              <a:rPr lang="en-US" sz="2400" b="1" dirty="0"/>
              <a:t>   A/B testing: </a:t>
            </a:r>
            <a:r>
              <a:rPr lang="en-US" sz="2400" dirty="0"/>
              <a:t>UX flows, ETA algorithms, promotional</a:t>
            </a:r>
          </a:p>
          <a:p>
            <a:r>
              <a:rPr lang="en-US" sz="2400" dirty="0"/>
              <a:t>    strategies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6E53F9-EAC6-EE5E-1A6D-F5814F2F2597}"/>
              </a:ext>
            </a:extLst>
          </p:cNvPr>
          <p:cNvSpPr/>
          <p:nvPr/>
        </p:nvSpPr>
        <p:spPr>
          <a:xfrm>
            <a:off x="9864641" y="2362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6A72A5-0C6C-90DA-0717-63A4253476A3}"/>
              </a:ext>
            </a:extLst>
          </p:cNvPr>
          <p:cNvSpPr/>
          <p:nvPr/>
        </p:nvSpPr>
        <p:spPr>
          <a:xfrm>
            <a:off x="9864641" y="309764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D40607-8DE0-5712-C21B-F0E782E167D4}"/>
              </a:ext>
            </a:extLst>
          </p:cNvPr>
          <p:cNvSpPr/>
          <p:nvPr/>
        </p:nvSpPr>
        <p:spPr>
          <a:xfrm>
            <a:off x="9870238" y="382026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BF8AE-4BF0-E9E8-4176-111D62F4E422}"/>
              </a:ext>
            </a:extLst>
          </p:cNvPr>
          <p:cNvSpPr txBox="1"/>
          <p:nvPr/>
        </p:nvSpPr>
        <p:spPr>
          <a:xfrm>
            <a:off x="10017040" y="5936486"/>
            <a:ext cx="8270959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Problem Breakdown</a:t>
            </a:r>
          </a:p>
          <a:p>
            <a:endParaRPr lang="en-US" sz="2800" b="1" dirty="0"/>
          </a:p>
          <a:p>
            <a:r>
              <a:rPr lang="en-US" sz="2400" dirty="0"/>
              <a:t>   Delivery delays, inaccurate ETAs, missed or wrong items</a:t>
            </a:r>
          </a:p>
          <a:p>
            <a:r>
              <a:rPr lang="en-US" sz="2400" dirty="0"/>
              <a:t>   App navigation complexity from feature bloat </a:t>
            </a:r>
          </a:p>
          <a:p>
            <a:r>
              <a:rPr lang="en-US" sz="2400" dirty="0"/>
              <a:t>   Erosion of trust after repeated service failures </a:t>
            </a:r>
          </a:p>
          <a:p>
            <a:r>
              <a:rPr lang="en-US" sz="2400" dirty="0"/>
              <a:t>   Users attracted solely by offers—not loyalty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788FAA-4ECA-CC17-5FF0-29265B74F883}"/>
              </a:ext>
            </a:extLst>
          </p:cNvPr>
          <p:cNvSpPr/>
          <p:nvPr/>
        </p:nvSpPr>
        <p:spPr>
          <a:xfrm>
            <a:off x="10114077" y="696503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597A1A9-D757-F85D-03C6-EDDFF31A2A51}"/>
              </a:ext>
            </a:extLst>
          </p:cNvPr>
          <p:cNvSpPr/>
          <p:nvPr/>
        </p:nvSpPr>
        <p:spPr>
          <a:xfrm>
            <a:off x="10140197" y="7331482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807F6E-E118-81B9-FB53-CDB6EC8E6C7F}"/>
              </a:ext>
            </a:extLst>
          </p:cNvPr>
          <p:cNvSpPr/>
          <p:nvPr/>
        </p:nvSpPr>
        <p:spPr>
          <a:xfrm>
            <a:off x="10114077" y="7686705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24A4D4-E776-0439-B80B-00A309C2B05F}"/>
              </a:ext>
            </a:extLst>
          </p:cNvPr>
          <p:cNvSpPr/>
          <p:nvPr/>
        </p:nvSpPr>
        <p:spPr>
          <a:xfrm>
            <a:off x="10114077" y="8060948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543FB4-E788-1039-55B5-80563B3538FA}"/>
              </a:ext>
            </a:extLst>
          </p:cNvPr>
          <p:cNvSpPr/>
          <p:nvPr/>
        </p:nvSpPr>
        <p:spPr>
          <a:xfrm>
            <a:off x="228600" y="342900"/>
            <a:ext cx="9982200" cy="994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Decision-Making3. Solution Ideation &amp; Decision-Making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B8934B-FEFA-566E-8890-8E4D3952E384}"/>
              </a:ext>
            </a:extLst>
          </p:cNvPr>
          <p:cNvSpPr txBox="1"/>
          <p:nvPr/>
        </p:nvSpPr>
        <p:spPr>
          <a:xfrm>
            <a:off x="228600" y="190500"/>
            <a:ext cx="7739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3. Solution Ideation &amp; Decision-Making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96B5A-AE2E-E5F0-F3A0-F024DE45699D}"/>
              </a:ext>
            </a:extLst>
          </p:cNvPr>
          <p:cNvSpPr txBox="1"/>
          <p:nvPr/>
        </p:nvSpPr>
        <p:spPr>
          <a:xfrm>
            <a:off x="228600" y="1409700"/>
            <a:ext cx="966803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Ideation Process</a:t>
            </a:r>
          </a:p>
          <a:p>
            <a:endParaRPr lang="en-US" sz="2800" b="1" dirty="0"/>
          </a:p>
          <a:p>
            <a:r>
              <a:rPr lang="en-US" sz="2400" dirty="0"/>
              <a:t>   Data-driven analysis of order logs, complaints, engagement patterns</a:t>
            </a:r>
          </a:p>
          <a:p>
            <a:r>
              <a:rPr lang="en-US" sz="2400" dirty="0"/>
              <a:t>   Design thinking and cross-functional brainstorming</a:t>
            </a:r>
          </a:p>
          <a:p>
            <a:r>
              <a:rPr lang="en-US" sz="2400" dirty="0"/>
              <a:t>   Prototyping and rapid experiments on the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8873899-6BBC-2943-96F5-4AC74A8BD981}"/>
              </a:ext>
            </a:extLst>
          </p:cNvPr>
          <p:cNvSpPr/>
          <p:nvPr/>
        </p:nvSpPr>
        <p:spPr>
          <a:xfrm>
            <a:off x="274320" y="244075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77E24B-EEE4-CF88-0622-D419180286D5}"/>
              </a:ext>
            </a:extLst>
          </p:cNvPr>
          <p:cNvSpPr/>
          <p:nvPr/>
        </p:nvSpPr>
        <p:spPr>
          <a:xfrm>
            <a:off x="274320" y="2803877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C631E2-81ED-3DC6-B473-03E4060D4B82}"/>
              </a:ext>
            </a:extLst>
          </p:cNvPr>
          <p:cNvSpPr/>
          <p:nvPr/>
        </p:nvSpPr>
        <p:spPr>
          <a:xfrm>
            <a:off x="274320" y="3189476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2A25DDC-29EF-F533-1A20-8DEA00AE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24203"/>
            <a:ext cx="13106400" cy="41100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F1903E-9959-A7FA-26F7-8C4B7A453702}"/>
              </a:ext>
            </a:extLst>
          </p:cNvPr>
          <p:cNvSpPr txBox="1"/>
          <p:nvPr/>
        </p:nvSpPr>
        <p:spPr>
          <a:xfrm>
            <a:off x="1828800" y="7978676"/>
            <a:ext cx="1379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ETA AI: </a:t>
            </a:r>
            <a:r>
              <a:rPr lang="en-US" sz="2400" dirty="0"/>
              <a:t>Increases reliability, reduces complaints, builds retention. </a:t>
            </a:r>
          </a:p>
          <a:p>
            <a:r>
              <a:rPr lang="en-US" sz="2400" b="1" dirty="0"/>
              <a:t>Instant Refund Bot: </a:t>
            </a:r>
            <a:r>
              <a:rPr lang="en-US" sz="2400" dirty="0"/>
              <a:t>Instantly resolves service failures, boosting trust and re-order frequency.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9492548-5711-0020-0897-D407AEC1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00"/>
            <a:ext cx="6781800" cy="10172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517E86-AA37-F83A-B0CC-CE3F3146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0"/>
            <a:ext cx="685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32CC77F-03C1-D22C-AEF2-462AD08A5B16}"/>
              </a:ext>
            </a:extLst>
          </p:cNvPr>
          <p:cNvSpPr txBox="1"/>
          <p:nvPr/>
        </p:nvSpPr>
        <p:spPr>
          <a:xfrm>
            <a:off x="152400" y="266700"/>
            <a:ext cx="998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4. Second-Order Thinking &amp; Success Metrics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A8A60D7-A5F0-2331-B043-7904571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51475"/>
            <a:ext cx="6858000" cy="9168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0FD9B77-75DF-07BE-81ED-CA02AF184BD0}"/>
              </a:ext>
            </a:extLst>
          </p:cNvPr>
          <p:cNvSpPr txBox="1"/>
          <p:nvPr/>
        </p:nvSpPr>
        <p:spPr>
          <a:xfrm>
            <a:off x="152400" y="2667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5. Risk Assessment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283DC1-AA97-50EF-0FBA-9541A764184C}"/>
              </a:ext>
            </a:extLst>
          </p:cNvPr>
          <p:cNvSpPr txBox="1"/>
          <p:nvPr/>
        </p:nvSpPr>
        <p:spPr>
          <a:xfrm>
            <a:off x="152400" y="1327071"/>
            <a:ext cx="16002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Failure Points</a:t>
            </a:r>
          </a:p>
          <a:p>
            <a:endParaRPr lang="en-US" sz="2800" b="1" dirty="0"/>
          </a:p>
          <a:p>
            <a:r>
              <a:rPr lang="en-US" sz="2400" b="1" dirty="0"/>
              <a:t>   Algorithmic Blind Spots: </a:t>
            </a:r>
            <a:r>
              <a:rPr lang="en-US" sz="2400" dirty="0"/>
              <a:t>Unpredicted traffic or weather factors mislead ETA </a:t>
            </a:r>
            <a:r>
              <a:rPr lang="en-US" sz="2400" dirty="0" err="1"/>
              <a:t>promises,frustrating</a:t>
            </a:r>
            <a:r>
              <a:rPr lang="en-US" sz="2400" dirty="0"/>
              <a:t> users.</a:t>
            </a:r>
          </a:p>
          <a:p>
            <a:r>
              <a:rPr lang="en-US" sz="2400" b="1" dirty="0"/>
              <a:t>   UI Overload: </a:t>
            </a:r>
            <a:r>
              <a:rPr lang="en-US" sz="2400" dirty="0"/>
              <a:t>Further expansion dilutes focus, confusing new and existing users.</a:t>
            </a:r>
          </a:p>
          <a:p>
            <a:r>
              <a:rPr lang="en-US" sz="2400" b="1" dirty="0"/>
              <a:t>   Support Automation Errors: </a:t>
            </a:r>
            <a:r>
              <a:rPr lang="en-US" sz="2400" dirty="0"/>
              <a:t>False negatives in incident detection lead to unresolved user pain.</a:t>
            </a:r>
          </a:p>
          <a:p>
            <a:r>
              <a:rPr lang="en-US" sz="2400" b="1" dirty="0"/>
              <a:t>   Market Competition</a:t>
            </a:r>
            <a:r>
              <a:rPr lang="en-US" sz="2400" dirty="0"/>
              <a:t>: Aggressive discounts from competitors lure price-sensitive users away, undercutting loyalty.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0FE247-7E08-5BB6-6F8C-7F0533885E91}"/>
              </a:ext>
            </a:extLst>
          </p:cNvPr>
          <p:cNvSpPr txBox="1"/>
          <p:nvPr/>
        </p:nvSpPr>
        <p:spPr>
          <a:xfrm>
            <a:off x="228600" y="5488067"/>
            <a:ext cx="1554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Mitigations</a:t>
            </a:r>
          </a:p>
          <a:p>
            <a:endParaRPr lang="en-US" sz="3200" b="1" dirty="0"/>
          </a:p>
          <a:p>
            <a:r>
              <a:rPr lang="en-US" sz="2400" dirty="0"/>
              <a:t>   Regular human review and data-driven feedback loops.</a:t>
            </a:r>
          </a:p>
          <a:p>
            <a:r>
              <a:rPr lang="en-US" sz="2400" dirty="0"/>
              <a:t>   Segmented app navigation updated based on real user cohorts.</a:t>
            </a:r>
          </a:p>
          <a:p>
            <a:r>
              <a:rPr lang="en-US" sz="2400" dirty="0"/>
              <a:t>   Loyalty incentives shifted toward value-based (not constant discounts).</a:t>
            </a:r>
          </a:p>
          <a:p>
            <a:r>
              <a:rPr lang="en-US" sz="2400" dirty="0"/>
              <a:t>   Continuous monitoring of both orders/user and support ticket volume for early warning signs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2BA2A1-0261-85D9-49DE-61021FD78801}"/>
              </a:ext>
            </a:extLst>
          </p:cNvPr>
          <p:cNvSpPr/>
          <p:nvPr/>
        </p:nvSpPr>
        <p:spPr>
          <a:xfrm>
            <a:off x="228600" y="2304037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24CD47-1582-521E-44A3-435C349224A1}"/>
              </a:ext>
            </a:extLst>
          </p:cNvPr>
          <p:cNvSpPr/>
          <p:nvPr/>
        </p:nvSpPr>
        <p:spPr>
          <a:xfrm>
            <a:off x="228600" y="2681288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32164F-A77B-2E75-D1FF-256B37115441}"/>
              </a:ext>
            </a:extLst>
          </p:cNvPr>
          <p:cNvSpPr/>
          <p:nvPr/>
        </p:nvSpPr>
        <p:spPr>
          <a:xfrm>
            <a:off x="228600" y="340756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14DC0F-7233-EF95-157C-931C39C17000}"/>
              </a:ext>
            </a:extLst>
          </p:cNvPr>
          <p:cNvSpPr/>
          <p:nvPr/>
        </p:nvSpPr>
        <p:spPr>
          <a:xfrm>
            <a:off x="228600" y="305091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06099A-C306-0184-7F76-9DB05A1A17A1}"/>
              </a:ext>
            </a:extLst>
          </p:cNvPr>
          <p:cNvSpPr/>
          <p:nvPr/>
        </p:nvSpPr>
        <p:spPr>
          <a:xfrm>
            <a:off x="228600" y="661293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398CC4-19C5-C183-C1AE-FFB53A7ED446}"/>
              </a:ext>
            </a:extLst>
          </p:cNvPr>
          <p:cNvSpPr/>
          <p:nvPr/>
        </p:nvSpPr>
        <p:spPr>
          <a:xfrm>
            <a:off x="228600" y="698373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2DA6EB-9073-913A-DE24-CC8413C1D813}"/>
              </a:ext>
            </a:extLst>
          </p:cNvPr>
          <p:cNvSpPr/>
          <p:nvPr/>
        </p:nvSpPr>
        <p:spPr>
          <a:xfrm>
            <a:off x="228600" y="737144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2008A-0C93-63AF-A57D-F925073099E1}"/>
              </a:ext>
            </a:extLst>
          </p:cNvPr>
          <p:cNvSpPr/>
          <p:nvPr/>
        </p:nvSpPr>
        <p:spPr>
          <a:xfrm>
            <a:off x="228600" y="773781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C09E4F-A34D-F40B-E96E-1C1C0E64F78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0BAE2F-8AD8-2ABD-F3E4-A7E20190C03B}"/>
                  </a:ext>
                </a:extLst>
              </p14:cNvPr>
              <p14:cNvContentPartPr/>
              <p14:nvPr/>
            </p14:nvContentPartPr>
            <p14:xfrm>
              <a:off x="-243720" y="785760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0BAE2F-8AD8-2ABD-F3E4-A7E20190C0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5720" y="771396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48752DA-F5BC-E0FE-8E2A-1EE0B2C10597}"/>
                  </a:ext>
                </a:extLst>
              </p14:cNvPr>
              <p14:cNvContentPartPr/>
              <p14:nvPr/>
            </p14:nvContentPartPr>
            <p14:xfrm>
              <a:off x="-243720" y="785760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48752DA-F5BC-E0FE-8E2A-1EE0B2C105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5720" y="7713960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91B627C-B573-57E0-ADB8-273C1BC9A4DF}"/>
              </a:ext>
            </a:extLst>
          </p:cNvPr>
          <p:cNvSpPr txBox="1"/>
          <p:nvPr/>
        </p:nvSpPr>
        <p:spPr>
          <a:xfrm>
            <a:off x="14097000" y="9258300"/>
            <a:ext cx="400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By Anil Krishna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86DA7-168E-557E-35AE-CDDA7CF9A785}"/>
              </a:ext>
            </a:extLst>
          </p:cNvPr>
          <p:cNvSpPr txBox="1"/>
          <p:nvPr/>
        </p:nvSpPr>
        <p:spPr>
          <a:xfrm>
            <a:off x="5791200" y="4305300"/>
            <a:ext cx="11323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560</Words>
  <Application>Microsoft Office PowerPoint</Application>
  <PresentationFormat>Custom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fkGrotesk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@reallygreatsite</dc:title>
  <dc:creator>Ebad Shaik</dc:creator>
  <cp:keywords>DAGtb_lc5Rs,BAGqIaGCCfQ,0</cp:keywords>
  <cp:lastModifiedBy>anil krishna</cp:lastModifiedBy>
  <cp:revision>1</cp:revision>
  <dcterms:created xsi:type="dcterms:W3CDTF">2025-07-18T02:54:09Z</dcterms:created>
  <dcterms:modified xsi:type="dcterms:W3CDTF">2025-07-18T05:13:17Z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2025-07-17T00:00:00Z</vt:filetime>
  </property>
</Properties>
</file>